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4" r:id="rId7"/>
    <p:sldId id="266" r:id="rId8"/>
    <p:sldId id="267" r:id="rId9"/>
    <p:sldId id="268" r:id="rId10"/>
    <p:sldId id="269" r:id="rId11"/>
    <p:sldId id="270" r:id="rId12"/>
    <p:sldId id="265" r:id="rId13"/>
    <p:sldId id="260" r:id="rId14"/>
    <p:sldId id="271"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CFA39A4-8BB2-4283-AAA4-9498D502AFF4}"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5725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72281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8678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446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2241825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5409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0117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2227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4691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38143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6387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2065086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2D5C7D-5455-434A-88EC-57C3E6DE36BD}" type="datetimeFigureOut">
              <a:rPr lang="en-US" smtClean="0"/>
              <a:t>4/16/2018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FA39A4-8BB2-4283-AAA4-9498D502AFF4}"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0306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2D5C7D-5455-434A-88EC-57C3E6DE36BD}" type="datetimeFigureOut">
              <a:rPr lang="en-US" smtClean="0"/>
              <a:t>4/16/2018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7444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D5C7D-5455-434A-88EC-57C3E6DE36BD}" type="datetimeFigureOut">
              <a:rPr lang="en-US" smtClean="0"/>
              <a:t>4/16/2018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414300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227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3486024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2D5C7D-5455-434A-88EC-57C3E6DE36BD}" type="datetimeFigureOut">
              <a:rPr lang="en-US" smtClean="0"/>
              <a:t>4/16/2018</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CFA39A4-8BB2-4283-AAA4-9498D502AFF4}" type="slidenum">
              <a:rPr lang="en-US" smtClean="0"/>
              <a:t>‹#›</a:t>
            </a:fld>
            <a:endParaRPr lang="en-US"/>
          </a:p>
        </p:txBody>
      </p:sp>
    </p:spTree>
    <p:extLst>
      <p:ext uri="{BB962C8B-B14F-4D97-AF65-F5344CB8AC3E}">
        <p14:creationId xmlns:p14="http://schemas.microsoft.com/office/powerpoint/2010/main" val="16480872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Need for Library Automation</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16821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Improved Access</a:t>
            </a:r>
            <a:endParaRPr lang="en-US" b="1" dirty="0"/>
          </a:p>
        </p:txBody>
      </p:sp>
      <p:sp>
        <p:nvSpPr>
          <p:cNvPr id="3" name="Content Placeholder 2"/>
          <p:cNvSpPr>
            <a:spLocks noGrp="1"/>
          </p:cNvSpPr>
          <p:nvPr>
            <p:ph idx="1"/>
          </p:nvPr>
        </p:nvSpPr>
        <p:spPr/>
        <p:txBody>
          <a:bodyPr/>
          <a:lstStyle/>
          <a:p>
            <a:r>
              <a:rPr lang="en-US" dirty="0" smtClean="0"/>
              <a:t> Because the majority of library staff members have desk-top computers that are connected to the ILS, they each have access to the latest information about an item or record. In addition, the LIS will typically provide several indexed to the library’s database (e.g., keyword indexes) that are not available with manual systems.</a:t>
            </a:r>
            <a:endParaRPr lang="en-US" dirty="0"/>
          </a:p>
        </p:txBody>
      </p:sp>
    </p:spTree>
    <p:extLst>
      <p:ext uri="{BB962C8B-B14F-4D97-AF65-F5344CB8AC3E}">
        <p14:creationId xmlns:p14="http://schemas.microsoft.com/office/powerpoint/2010/main" val="3513619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Increase Range and Depth of Service</a:t>
            </a:r>
            <a:endParaRPr lang="en-US" b="1" dirty="0"/>
          </a:p>
        </p:txBody>
      </p:sp>
      <p:sp>
        <p:nvSpPr>
          <p:cNvPr id="3" name="Content Placeholder 2"/>
          <p:cNvSpPr>
            <a:spLocks noGrp="1"/>
          </p:cNvSpPr>
          <p:nvPr>
            <p:ph idx="1"/>
          </p:nvPr>
        </p:nvSpPr>
        <p:spPr/>
        <p:txBody>
          <a:bodyPr/>
          <a:lstStyle/>
          <a:p>
            <a:r>
              <a:rPr lang="en-US" dirty="0" smtClean="0"/>
              <a:t> An ILS, especially a system that is accessible via the Internet, allows the library’s customers to access the library’s collection and other information resources 24/7. </a:t>
            </a:r>
          </a:p>
          <a:p>
            <a:r>
              <a:rPr lang="en-US" dirty="0"/>
              <a:t> </a:t>
            </a:r>
            <a:r>
              <a:rPr lang="en-US" dirty="0" smtClean="0"/>
              <a:t>Moreover, most systems will allow library patrons to view portions of their record place holds, or be alerted when an item is available. Thus, the library patron is no longer constrained to visiting the physical library in order to receive services.</a:t>
            </a:r>
            <a:endParaRPr lang="en-US" dirty="0"/>
          </a:p>
        </p:txBody>
      </p:sp>
    </p:spTree>
    <p:extLst>
      <p:ext uri="{BB962C8B-B14F-4D97-AF65-F5344CB8AC3E}">
        <p14:creationId xmlns:p14="http://schemas.microsoft.com/office/powerpoint/2010/main" val="1324249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Reduce Unit Cost of Operation</a:t>
            </a:r>
            <a:endParaRPr lang="en-US" b="1" dirty="0"/>
          </a:p>
        </p:txBody>
      </p:sp>
      <p:sp>
        <p:nvSpPr>
          <p:cNvPr id="3" name="Content Placeholder 2"/>
          <p:cNvSpPr>
            <a:spLocks noGrp="1"/>
          </p:cNvSpPr>
          <p:nvPr>
            <p:ph idx="1"/>
          </p:nvPr>
        </p:nvSpPr>
        <p:spPr/>
        <p:txBody>
          <a:bodyPr/>
          <a:lstStyle/>
          <a:p>
            <a:r>
              <a:rPr lang="en-US" dirty="0" smtClean="0"/>
              <a:t> The efficiencies that can be achieved with an ILS allow a library to reduce the costs associated with a particular activity. For example, sharing cataloging data through a bibliographic utility such as OCLC allowed libraries to avoid duplicating the effort associated with creating original cataloging records. This reduced the number of professional staff and resulted in delegating work to lower-skilled and lower-paid staff.</a:t>
            </a:r>
            <a:endParaRPr lang="en-US" dirty="0"/>
          </a:p>
        </p:txBody>
      </p:sp>
    </p:spTree>
    <p:extLst>
      <p:ext uri="{BB962C8B-B14F-4D97-AF65-F5344CB8AC3E}">
        <p14:creationId xmlns:p14="http://schemas.microsoft.com/office/powerpoint/2010/main" val="38335675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Cooperation and Resource Sharing</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 No single institution, however resourceful can now collect, organize all documents available all over the world even in a specific field. Nor anyone organization can collect all documents in the areas of inter-disciplinary and multidisciplinary subjects. During the last two decades here has been an increase in cooperation and resource-sharing on the part of libraries by developing computer-based systems. It has tow advantages: </a:t>
            </a:r>
          </a:p>
          <a:p>
            <a:pPr marL="0" indent="0">
              <a:buNone/>
            </a:pPr>
            <a:r>
              <a:rPr lang="en-US" dirty="0" smtClean="0"/>
              <a:t>(a) access to more documents and information sources due to coordination and cooperation of many libraries in system and</a:t>
            </a:r>
          </a:p>
          <a:p>
            <a:pPr marL="0" indent="0">
              <a:buNone/>
            </a:pPr>
            <a:r>
              <a:rPr lang="en-US" dirty="0" smtClean="0"/>
              <a:t>(b) less expenditure, because the total cost is shared by a number of library in the system.</a:t>
            </a:r>
          </a:p>
        </p:txBody>
      </p:sp>
    </p:spTree>
    <p:extLst>
      <p:ext uri="{BB962C8B-B14F-4D97-AF65-F5344CB8AC3E}">
        <p14:creationId xmlns:p14="http://schemas.microsoft.com/office/powerpoint/2010/main" val="2243697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By-products</a:t>
            </a:r>
            <a:endParaRPr lang="en-US" b="1" dirty="0"/>
          </a:p>
        </p:txBody>
      </p:sp>
      <p:sp>
        <p:nvSpPr>
          <p:cNvPr id="3" name="Content Placeholder 2"/>
          <p:cNvSpPr>
            <a:spLocks noGrp="1"/>
          </p:cNvSpPr>
          <p:nvPr>
            <p:ph idx="1"/>
          </p:nvPr>
        </p:nvSpPr>
        <p:spPr/>
        <p:txBody>
          <a:bodyPr/>
          <a:lstStyle/>
          <a:p>
            <a:r>
              <a:rPr lang="en-US" dirty="0" smtClean="0"/>
              <a:t> An ILS allows a library to examine, by using a variety of historical statistical data gathered by the automated system, the range and quality of services it provides to its customers. For example, some libraries have examined the actual usage of its collection in an effort to understand the needs of its customers better.</a:t>
            </a:r>
            <a:endParaRPr lang="en-US" dirty="0"/>
          </a:p>
        </p:txBody>
      </p:sp>
    </p:spTree>
    <p:extLst>
      <p:ext uri="{BB962C8B-B14F-4D97-AF65-F5344CB8AC3E}">
        <p14:creationId xmlns:p14="http://schemas.microsoft.com/office/powerpoint/2010/main" val="594025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b="1" dirty="0"/>
          </a:p>
        </p:txBody>
      </p:sp>
      <p:sp>
        <p:nvSpPr>
          <p:cNvPr id="3" name="Content Placeholder 2"/>
          <p:cNvSpPr>
            <a:spLocks noGrp="1"/>
          </p:cNvSpPr>
          <p:nvPr>
            <p:ph idx="1"/>
          </p:nvPr>
        </p:nvSpPr>
        <p:spPr/>
        <p:txBody>
          <a:bodyPr/>
          <a:lstStyle/>
          <a:p>
            <a:r>
              <a:rPr lang="en-US" dirty="0" smtClean="0"/>
              <a:t> The advantages of library automation are far-reaching. Housekeeping jobs aside, the facilities of time-sharing and online services have made library automation more effective for efficient and appropriate service. Today only computerized library can take part in computer networking and information network at national and international levels. It is the only way in which efficient standardized and faster service is assured, besides access to a world of information and data. </a:t>
            </a:r>
            <a:endParaRPr lang="en-US" dirty="0"/>
          </a:p>
        </p:txBody>
      </p:sp>
    </p:spTree>
    <p:extLst>
      <p:ext uri="{BB962C8B-B14F-4D97-AF65-F5344CB8AC3E}">
        <p14:creationId xmlns:p14="http://schemas.microsoft.com/office/powerpoint/2010/main" val="3118323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Growth of Document</a:t>
            </a:r>
            <a:endParaRPr lang="en-US" b="1" dirty="0"/>
          </a:p>
        </p:txBody>
      </p:sp>
      <p:sp>
        <p:nvSpPr>
          <p:cNvPr id="3" name="Content Placeholder 2"/>
          <p:cNvSpPr>
            <a:spLocks noGrp="1"/>
          </p:cNvSpPr>
          <p:nvPr>
            <p:ph idx="1"/>
          </p:nvPr>
        </p:nvSpPr>
        <p:spPr/>
        <p:txBody>
          <a:bodyPr/>
          <a:lstStyle/>
          <a:p>
            <a:r>
              <a:rPr lang="en-US" dirty="0" smtClean="0"/>
              <a:t> The amazing growth of documents especially in areas of science, social sciences and technology in the form of book and non-book material forced the library planners to utilize new technology for the organization of information since the traditional library methods failed to cope with the task.</a:t>
            </a:r>
            <a:endParaRPr lang="en-US" dirty="0"/>
          </a:p>
        </p:txBody>
      </p:sp>
    </p:spTree>
    <p:extLst>
      <p:ext uri="{BB962C8B-B14F-4D97-AF65-F5344CB8AC3E}">
        <p14:creationId xmlns:p14="http://schemas.microsoft.com/office/powerpoint/2010/main" val="2848658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Users Services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 Heavy influx of documents added new dimension to user’s needs. It is only the computers which can ensure improved and quick services. For example the manual work of housekeeping such as acquisition, cataloguing, circulating, serials control, etc. can be done with greater speed and efficiency with no arrear and backlog kept pending.</a:t>
            </a:r>
          </a:p>
          <a:p>
            <a:r>
              <a:rPr lang="en-US" dirty="0"/>
              <a:t> </a:t>
            </a:r>
            <a:r>
              <a:rPr lang="en-US" dirty="0" smtClean="0"/>
              <a:t>Automated cataloguing provides variety of access points to a greater volume of information. Online cataloguing has made it possible for a reader to press the key of the typewriter like terminal and have access to large bibliographical databases and obtain information in whatever filed. It can be viewed on screen and if it is needed a printout can also be obtained. Mode on services such as current awareness service and selective dissemination of information can also be introduced efficiently. </a:t>
            </a:r>
            <a:endParaRPr lang="en-US" dirty="0"/>
          </a:p>
        </p:txBody>
      </p:sp>
    </p:spTree>
    <p:extLst>
      <p:ext uri="{BB962C8B-B14F-4D97-AF65-F5344CB8AC3E}">
        <p14:creationId xmlns:p14="http://schemas.microsoft.com/office/powerpoint/2010/main" val="3472572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Greater Efficiency</a:t>
            </a:r>
            <a:endParaRPr lang="en-US" b="1" dirty="0"/>
          </a:p>
        </p:txBody>
      </p:sp>
      <p:sp>
        <p:nvSpPr>
          <p:cNvPr id="3" name="Content Placeholder 2"/>
          <p:cNvSpPr>
            <a:spLocks noGrp="1"/>
          </p:cNvSpPr>
          <p:nvPr>
            <p:ph idx="1"/>
          </p:nvPr>
        </p:nvSpPr>
        <p:spPr/>
        <p:txBody>
          <a:bodyPr/>
          <a:lstStyle/>
          <a:p>
            <a:r>
              <a:rPr lang="en-US" dirty="0" smtClean="0"/>
              <a:t> The workflow in the library may be made more rapid, more systematic and efficient with the help of the computer. The records in the computerized store and more accurate, more reliable and more accessible than the manually prepared records. </a:t>
            </a:r>
          </a:p>
          <a:p>
            <a:r>
              <a:rPr lang="en-US" dirty="0"/>
              <a:t> </a:t>
            </a:r>
            <a:r>
              <a:rPr lang="en-US" dirty="0" smtClean="0"/>
              <a:t>All sort of housekeeping jobs and information works can be performed with more speed, accuracy and greater efficiency.</a:t>
            </a:r>
            <a:endParaRPr lang="en-US" dirty="0"/>
          </a:p>
        </p:txBody>
      </p:sp>
    </p:spTree>
    <p:extLst>
      <p:ext uri="{BB962C8B-B14F-4D97-AF65-F5344CB8AC3E}">
        <p14:creationId xmlns:p14="http://schemas.microsoft.com/office/powerpoint/2010/main" val="134558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Improved Productivity</a:t>
            </a:r>
            <a:endParaRPr lang="en-US" b="1" dirty="0"/>
          </a:p>
        </p:txBody>
      </p:sp>
      <p:sp>
        <p:nvSpPr>
          <p:cNvPr id="3" name="Content Placeholder 2"/>
          <p:cNvSpPr>
            <a:spLocks noGrp="1"/>
          </p:cNvSpPr>
          <p:nvPr>
            <p:ph idx="1"/>
          </p:nvPr>
        </p:nvSpPr>
        <p:spPr/>
        <p:txBody>
          <a:bodyPr/>
          <a:lstStyle/>
          <a:p>
            <a:r>
              <a:rPr lang="en-US" dirty="0" smtClean="0"/>
              <a:t> Existing staff members are able to cope with increased workloads or take on additional responsibilities, or both, as the result of the library having installed an ILS. </a:t>
            </a:r>
            <a:endParaRPr lang="en-US" dirty="0"/>
          </a:p>
        </p:txBody>
      </p:sp>
    </p:spTree>
    <p:extLst>
      <p:ext uri="{BB962C8B-B14F-4D97-AF65-F5344CB8AC3E}">
        <p14:creationId xmlns:p14="http://schemas.microsoft.com/office/powerpoint/2010/main" val="2116266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Reduce Staff</a:t>
            </a:r>
            <a:endParaRPr lang="en-US" b="1" dirty="0"/>
          </a:p>
        </p:txBody>
      </p:sp>
      <p:sp>
        <p:nvSpPr>
          <p:cNvPr id="3" name="Content Placeholder 2"/>
          <p:cNvSpPr>
            <a:spLocks noGrp="1"/>
          </p:cNvSpPr>
          <p:nvPr>
            <p:ph idx="1"/>
          </p:nvPr>
        </p:nvSpPr>
        <p:spPr/>
        <p:txBody>
          <a:bodyPr/>
          <a:lstStyle/>
          <a:p>
            <a:r>
              <a:rPr lang="en-US" dirty="0" smtClean="0"/>
              <a:t> In a few cases, libraries were able to reduce staff that w as involved with labor-intensive, manual processes with high volumes of activity once the ILS had been installed.</a:t>
            </a:r>
            <a:endParaRPr lang="en-US" dirty="0"/>
          </a:p>
        </p:txBody>
      </p:sp>
    </p:spTree>
    <p:extLst>
      <p:ext uri="{BB962C8B-B14F-4D97-AF65-F5344CB8AC3E}">
        <p14:creationId xmlns:p14="http://schemas.microsoft.com/office/powerpoint/2010/main" val="2860250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 Control</a:t>
            </a:r>
            <a:endParaRPr lang="en-US" b="1" dirty="0"/>
          </a:p>
        </p:txBody>
      </p:sp>
      <p:sp>
        <p:nvSpPr>
          <p:cNvPr id="3" name="Content Placeholder 2"/>
          <p:cNvSpPr>
            <a:spLocks noGrp="1"/>
          </p:cNvSpPr>
          <p:nvPr>
            <p:ph idx="1"/>
          </p:nvPr>
        </p:nvSpPr>
        <p:spPr/>
        <p:txBody>
          <a:bodyPr/>
          <a:lstStyle/>
          <a:p>
            <a:r>
              <a:rPr lang="en-US" dirty="0" smtClean="0"/>
              <a:t> An ILS will accurately record the status and location of an items that are maintained in its database. Thus, rather than having silos of paper records found only in one department, the online system allows every staff member to learn about and update information associated with a particular item or record.</a:t>
            </a:r>
            <a:endParaRPr lang="en-US" dirty="0"/>
          </a:p>
        </p:txBody>
      </p:sp>
    </p:spTree>
    <p:extLst>
      <p:ext uri="{BB962C8B-B14F-4D97-AF65-F5344CB8AC3E}">
        <p14:creationId xmlns:p14="http://schemas.microsoft.com/office/powerpoint/2010/main" val="2609417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Reduce Errors</a:t>
            </a:r>
            <a:endParaRPr lang="en-US" b="1" dirty="0"/>
          </a:p>
        </p:txBody>
      </p:sp>
      <p:sp>
        <p:nvSpPr>
          <p:cNvPr id="3" name="Content Placeholder 2"/>
          <p:cNvSpPr>
            <a:spLocks noGrp="1"/>
          </p:cNvSpPr>
          <p:nvPr>
            <p:ph idx="1"/>
          </p:nvPr>
        </p:nvSpPr>
        <p:spPr/>
        <p:txBody>
          <a:bodyPr/>
          <a:lstStyle/>
          <a:p>
            <a:r>
              <a:rPr lang="en-US" dirty="0" smtClean="0"/>
              <a:t> Using an ILS means that the number of errors that would have occurred in a manual system are significantly reduced, because the majority of systems use barcode scanners to uniquely identify an item. </a:t>
            </a:r>
            <a:endParaRPr lang="en-US" dirty="0"/>
          </a:p>
        </p:txBody>
      </p:sp>
    </p:spTree>
    <p:extLst>
      <p:ext uri="{BB962C8B-B14F-4D97-AF65-F5344CB8AC3E}">
        <p14:creationId xmlns:p14="http://schemas.microsoft.com/office/powerpoint/2010/main" val="3166890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 speed</a:t>
            </a:r>
            <a:endParaRPr lang="en-US" b="1" dirty="0"/>
          </a:p>
        </p:txBody>
      </p:sp>
      <p:sp>
        <p:nvSpPr>
          <p:cNvPr id="3" name="Content Placeholder 2"/>
          <p:cNvSpPr>
            <a:spLocks noGrp="1"/>
          </p:cNvSpPr>
          <p:nvPr>
            <p:ph idx="1"/>
          </p:nvPr>
        </p:nvSpPr>
        <p:spPr/>
        <p:txBody>
          <a:bodyPr/>
          <a:lstStyle/>
          <a:p>
            <a:r>
              <a:rPr lang="en-US" dirty="0" smtClean="0"/>
              <a:t> using an automated system means that a variety of activities are completed in a timelier manner. For example, materials are getting on the shelves faster, circulation-related transactions happen quicker, and so forth.</a:t>
            </a:r>
            <a:endParaRPr lang="en-US" dirty="0"/>
          </a:p>
        </p:txBody>
      </p:sp>
    </p:spTree>
    <p:extLst>
      <p:ext uri="{BB962C8B-B14F-4D97-AF65-F5344CB8AC3E}">
        <p14:creationId xmlns:p14="http://schemas.microsoft.com/office/powerpoint/2010/main" val="26124871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36</TotalTime>
  <Words>945</Words>
  <Application>Microsoft Office PowerPoint</Application>
  <PresentationFormat>Widescreen</PresentationFormat>
  <Paragraphs>34</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Garamond</vt:lpstr>
      <vt:lpstr>Organic</vt:lpstr>
      <vt:lpstr>Need for Library Automation</vt:lpstr>
      <vt:lpstr>Growth of Document</vt:lpstr>
      <vt:lpstr>Users Services</vt:lpstr>
      <vt:lpstr>Greater Efficiency</vt:lpstr>
      <vt:lpstr>Improved Productivity</vt:lpstr>
      <vt:lpstr>Reduce Staff</vt:lpstr>
      <vt:lpstr>Improve Control</vt:lpstr>
      <vt:lpstr>Reduce Errors</vt:lpstr>
      <vt:lpstr>Improve speed</vt:lpstr>
      <vt:lpstr>Improved Access</vt:lpstr>
      <vt:lpstr>Increase Range and Depth of Service</vt:lpstr>
      <vt:lpstr>Reduce Unit Cost of Operation</vt:lpstr>
      <vt:lpstr>Cooperation and Resource Sharing</vt:lpstr>
      <vt:lpstr>By-products</vt:lpstr>
      <vt:lpstr>Conclusion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Library Automation</dc:title>
  <dc:creator>hhdk</dc:creator>
  <cp:lastModifiedBy>hhdk</cp:lastModifiedBy>
  <cp:revision>9</cp:revision>
  <dcterms:created xsi:type="dcterms:W3CDTF">2018-04-17T03:00:34Z</dcterms:created>
  <dcterms:modified xsi:type="dcterms:W3CDTF">2018-04-17T07:06:55Z</dcterms:modified>
</cp:coreProperties>
</file>